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mbria Math" panose="02040503050406030204" pitchFamily="18" charset="0"/>
      <p:regular r:id="rId19"/>
    </p:embeddedFont>
    <p:embeddedFont>
      <p:font typeface="Tinkoff Sans" panose="02000506050000020004" pitchFamily="50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21:01:22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0,'6345'0,"7912"0,-7377 0,-4166 0,1092 0,-3759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21:01:57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1 236,'0'928,"0"-2092,0 11188,0-9983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6F5DD-8B32-07A0-A09E-5E66936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45A158-89D8-EB90-3224-2512ED0D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8F8A1-D05A-EFC4-3471-2D6F5990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5F9788-93C2-3B42-9E1F-BEF2CF70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139D17-4213-7C33-F127-CE45510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33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A56C0E-6F30-5BEF-8EA3-D51BAF8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97E2EE-C165-453F-74A3-975E71D0F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897284-F384-18A4-0821-00E7B19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55603A-9A4C-A647-9F82-99C06B0E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2C3D48-39A5-CF8C-F53C-8127E0A6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12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3D5F34-DAA5-8C56-709D-7666F2675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B02DEC-ADD5-164E-7633-60FFE1B6C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F3091F-69D5-63B8-13FD-7DC1F29F7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032ACC-1EE1-E405-F67A-4573411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25445-2939-0785-D794-C19C7C58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22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08EF2-2443-CDD1-A694-3BC356C7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8BE2A-5394-1FC1-5C87-79D4A31B8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AAFDB-1A29-B540-C284-B7B0AC5E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84E7-76E4-DB7B-2CC9-53C47BA6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810A40-2008-3C3E-F1BD-B1BA0EB7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00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3034B-00D7-0ABB-BA3D-12CCE956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115D0-E9FB-9D18-7A10-A7F57A77D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8AFBC7-7D84-55A9-1973-E77900C1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FDC79D-2B82-7935-5133-0954FDE6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8EEDF-CCB5-61EF-68C5-72B0D125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5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2388C-D3AA-31D9-8452-B66A6C16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F523D-BD7C-9A4F-C3BD-6D77B22BF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730FAE-1CE7-3D8A-5842-1ACF9556E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503C0-C871-1649-7AB3-27DC67B4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42DEF0-B96D-AE2C-ABD2-C9B252E3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DAF26C-AAF3-DA23-A1B0-B9A8410A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43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AA9DF-97D8-5F62-4881-EA9F71BD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CB080D-4B8B-012A-1995-70C37A1EE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6D47B9-2725-BF80-30D5-D9CCE173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6FF7F6-E796-8AF5-515F-8FA24E109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72E187-3096-2918-D38E-F52C2734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544478-55A9-DF89-9519-6C7C5DD8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9EECC6-207D-995D-7FD3-2A4AB2E9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12F4F79-9791-4237-9217-C5D6662F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88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C0A61-1736-84AA-5C1F-A4112E95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5F438B-53FA-567D-60D7-2140E6B6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3FE94F-DB18-A50E-BE95-19F0ACEC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A85329-D85E-08C0-9915-D43EBA26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32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20EC15-4ADD-13CD-DFD6-02E5CCE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DE2342-BBEE-4A9E-811A-706B5183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32A3D-1ACC-8906-AB32-6A25D49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27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85CD7-F531-56CF-8C39-F0F30562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445101-1EA5-FCCA-ED17-F97C986B0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1E9940-D0C6-1806-4BCE-8628DC3C7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12DB81-2077-7CFA-7952-8A54019F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0108F5-9DF6-4721-8B13-C82ABF93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C17847-7552-9EDC-6BBC-B194827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6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50E83-DE71-F5A9-8299-B6207682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26ECE1-C353-0507-33B7-3A072319F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DD1E-3986-D886-AC9A-418410BBA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68F9F6-7779-C0A7-9B65-CAC7DA59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A014A6-1106-532A-992B-CD340153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512344-0BBB-AE7B-DB16-C4A837CE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48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87EB2-8503-9373-0406-922DEA86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4C0FF6-E510-9900-B5D7-D154E3945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9F3187-FBD0-F821-12DE-4CBB93BFA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B45F3-74BC-44CC-8E7A-00DEAB687004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905FE9-79A6-6A2D-BA48-9210BA4DD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472D7C-137C-A284-8363-8D8CE3267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7E25B-936A-4E1E-A936-07937610A0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25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AEEE67-F1B0-834A-002F-F11B5C894D94}"/>
              </a:ext>
            </a:extLst>
          </p:cNvPr>
          <p:cNvSpPr txBox="1"/>
          <p:nvPr/>
        </p:nvSpPr>
        <p:spPr>
          <a:xfrm>
            <a:off x="332509" y="2872510"/>
            <a:ext cx="708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nkoff Sans" panose="02000506050000020004" pitchFamily="50" charset="0"/>
              </a:rPr>
              <a:t>Добрый вечер! Не хотите сториз глянуть?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7B3C6-CF35-DB3D-6EBD-ABFB058BC792}"/>
              </a:ext>
            </a:extLst>
          </p:cNvPr>
          <p:cNvSpPr txBox="1"/>
          <p:nvPr/>
        </p:nvSpPr>
        <p:spPr>
          <a:xfrm>
            <a:off x="332509" y="5809673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nkoff Sans" panose="02000506050000020004" pitchFamily="50" charset="0"/>
              </a:rPr>
              <a:t>майкрософт ексель 2008 взлом скачать рутрекер представляет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CDDD1-B1EC-0C95-6F94-0A2A4D88CC10}"/>
              </a:ext>
            </a:extLst>
          </p:cNvPr>
          <p:cNvSpPr txBox="1"/>
          <p:nvPr/>
        </p:nvSpPr>
        <p:spPr>
          <a:xfrm>
            <a:off x="332509" y="3517036"/>
            <a:ext cx="9365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Tinkoff Sans" panose="02000506050000020004" pitchFamily="50" charset="0"/>
              </a:rPr>
              <a:t>Исследовательский проект на основе базы данных «Тинькофф Сториз»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ACCFD8-CA7E-DBCD-E649-699CE59E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" y="94220"/>
            <a:ext cx="2308325" cy="2308325"/>
          </a:xfrm>
          <a:prstGeom prst="rect">
            <a:avLst/>
          </a:prstGeom>
        </p:spPr>
      </p:pic>
      <p:pic>
        <p:nvPicPr>
          <p:cNvPr id="1030" name="Picture 6" descr="Тинькофф - Home | Facebook">
            <a:extLst>
              <a:ext uri="{FF2B5EF4-FFF2-40B4-BE49-F238E27FC236}">
                <a16:creationId xmlns:a16="http://schemas.microsoft.com/office/drawing/2014/main" id="{CEBD8D5A-8FB8-42C8-D3BC-DF5478DD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83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5B1293-0E03-2FDF-B180-1B256D39A832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4.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8016A1-C85C-1A59-DC28-1503988F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764" y="304800"/>
            <a:ext cx="4705192" cy="355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8D646-4171-9096-185E-57D095984454}"/>
              </a:ext>
            </a:extLst>
          </p:cNvPr>
          <p:cNvSpPr txBox="1"/>
          <p:nvPr/>
        </p:nvSpPr>
        <p:spPr>
          <a:xfrm>
            <a:off x="230909" y="1754909"/>
            <a:ext cx="68718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nkoff Sans" panose="02000506050000020004" pitchFamily="50" charset="0"/>
              </a:rPr>
              <a:t>Первая наша гипотеза НЕ ПОДТВЕРДИЛАСЬ, так как пик активности наблюдается ночью, приблизительно в 2 часа ночи.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nkoff Sans" panose="02000506050000020004" pitchFamily="50" charset="0"/>
              </a:rPr>
              <a:t>Вторая гипотеза ПОДТВЕРДИЛАСЬ. Вероятно, ночью меньше просмотров, но активность на таком-же уровне, поэтому средний индекс так высок.</a:t>
            </a:r>
          </a:p>
        </p:txBody>
      </p:sp>
    </p:spTree>
    <p:extLst>
      <p:ext uri="{BB962C8B-B14F-4D97-AF65-F5344CB8AC3E}">
        <p14:creationId xmlns:p14="http://schemas.microsoft.com/office/powerpoint/2010/main" val="205688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C2CED0-8648-5BF2-4548-0AEB6970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" y="0"/>
            <a:ext cx="2219635" cy="1810003"/>
          </a:xfrm>
          <a:prstGeom prst="rect">
            <a:avLst/>
          </a:prstGeom>
        </p:spPr>
      </p:pic>
      <p:pic>
        <p:nvPicPr>
          <p:cNvPr id="6146" name="Picture 2" descr="Национальная олимпиада по анализу данных для школьников 9–11 классов –  Национальный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D3699FFF-8597-7678-1589-1D8207CB6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27" y="337633"/>
            <a:ext cx="10298545" cy="294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80982-7AD4-0DBC-2FCE-F4738B07F6D7}"/>
              </a:ext>
            </a:extLst>
          </p:cNvPr>
          <p:cNvSpPr txBox="1"/>
          <p:nvPr/>
        </p:nvSpPr>
        <p:spPr>
          <a:xfrm>
            <a:off x="591128" y="4461010"/>
            <a:ext cx="10723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latin typeface="Tinkoff Sans" panose="02000506050000020004" pitchFamily="50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3784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230283-3106-6B66-5FC3-A159CCD40236}"/>
              </a:ext>
            </a:extLst>
          </p:cNvPr>
          <p:cNvSpPr txBox="1"/>
          <p:nvPr/>
        </p:nvSpPr>
        <p:spPr>
          <a:xfrm>
            <a:off x="2418080" y="243840"/>
            <a:ext cx="937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Tinkoff Sans" panose="02000506050000020004" pitchFamily="50" charset="0"/>
              </a:rPr>
              <a:t>Исследовательский вопрос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404CF-FA26-D149-6312-5D8148F994B3}"/>
              </a:ext>
            </a:extLst>
          </p:cNvPr>
          <p:cNvSpPr txBox="1"/>
          <p:nvPr/>
        </p:nvSpPr>
        <p:spPr>
          <a:xfrm>
            <a:off x="1391920" y="1656080"/>
            <a:ext cx="878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nkoff Sans" panose="02000506050000020004" pitchFamily="50" charset="0"/>
              </a:rPr>
              <a:t>К</a:t>
            </a:r>
            <a:r>
              <a:rPr lang="ru-RU" sz="4000" b="0" i="0" dirty="0">
                <a:effectLst/>
                <a:latin typeface="Tinkoff Sans" panose="02000506050000020004" pitchFamily="50" charset="0"/>
              </a:rPr>
              <a:t>ак зависит активность в сторисах от времени суток?</a:t>
            </a:r>
            <a:endParaRPr lang="ru-RU" sz="4000" dirty="0">
              <a:latin typeface="Tinkoff Sans" panose="0200050605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279E5-3363-43A9-8931-39C921888187}"/>
              </a:ext>
            </a:extLst>
          </p:cNvPr>
          <p:cNvSpPr txBox="1"/>
          <p:nvPr/>
        </p:nvSpPr>
        <p:spPr>
          <a:xfrm>
            <a:off x="1682864" y="3429000"/>
            <a:ext cx="279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Гипотеза</a:t>
            </a:r>
            <a:r>
              <a:rPr lang="en-US" sz="4000" b="1" dirty="0">
                <a:latin typeface="Tinkoff Sans" panose="02000506050000020004" pitchFamily="50" charset="0"/>
              </a:rPr>
              <a:t> 1</a:t>
            </a:r>
            <a:r>
              <a:rPr lang="ru-RU" sz="4000" b="1" dirty="0">
                <a:latin typeface="Tinkoff Sans" panose="02000506050000020004" pitchFamily="50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B5856-6960-D4EF-6753-063734BB5294}"/>
              </a:ext>
            </a:extLst>
          </p:cNvPr>
          <p:cNvSpPr txBox="1"/>
          <p:nvPr/>
        </p:nvSpPr>
        <p:spPr>
          <a:xfrm>
            <a:off x="152400" y="423242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0" i="0" dirty="0">
                <a:effectLst/>
                <a:latin typeface="Tinkoff Sans" panose="02000506050000020004" pitchFamily="50" charset="0"/>
              </a:rPr>
              <a:t>Чем позднее время, тем активность в сторисах больше</a:t>
            </a:r>
            <a:endParaRPr lang="ru-RU" sz="4000" dirty="0">
              <a:latin typeface="Tinkoff Sans" panose="02000506050000020004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F27E-0E0A-DC23-181D-91985C52DC6B}"/>
              </a:ext>
            </a:extLst>
          </p:cNvPr>
          <p:cNvSpPr txBox="1"/>
          <p:nvPr/>
        </p:nvSpPr>
        <p:spPr>
          <a:xfrm>
            <a:off x="7701281" y="3429000"/>
            <a:ext cx="327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Гипотеза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BCD31-7E0F-2C0B-E5D8-2722B219176F}"/>
              </a:ext>
            </a:extLst>
          </p:cNvPr>
          <p:cNvSpPr txBox="1"/>
          <p:nvPr/>
        </p:nvSpPr>
        <p:spPr>
          <a:xfrm>
            <a:off x="6456221" y="4232424"/>
            <a:ext cx="5246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nkoff Sans" panose="02000506050000020004" pitchFamily="50" charset="0"/>
              </a:rPr>
              <a:t>Люди, которые смотрят сториз ночью, взаимодействуют с ней больше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01BF4BCF-9B65-0C97-D7EB-5FA2E505F311}"/>
                  </a:ext>
                </a:extLst>
              </p14:cNvPr>
              <p14:cNvContentPartPr/>
              <p14:nvPr/>
            </p14:nvContentPartPr>
            <p14:xfrm>
              <a:off x="-9680" y="3263556"/>
              <a:ext cx="12258000" cy="36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01BF4BCF-9B65-0C97-D7EB-5FA2E505F3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320" y="3254556"/>
                <a:ext cx="12275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B92D2FA7-F8A8-78DC-CC30-0CA9052D3F16}"/>
                  </a:ext>
                </a:extLst>
              </p14:cNvPr>
              <p14:cNvContentPartPr/>
              <p14:nvPr/>
            </p14:nvContentPartPr>
            <p14:xfrm>
              <a:off x="5840320" y="3249156"/>
              <a:ext cx="360" cy="362340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B92D2FA7-F8A8-78DC-CC30-0CA9052D3F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1680" y="3240156"/>
                <a:ext cx="18000" cy="36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02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D7D605-B47A-B553-A200-116475B310F7}"/>
              </a:ext>
            </a:extLst>
          </p:cNvPr>
          <p:cNvSpPr txBox="1"/>
          <p:nvPr/>
        </p:nvSpPr>
        <p:spPr>
          <a:xfrm>
            <a:off x="2669310" y="489528"/>
            <a:ext cx="740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1. План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A1E4D-8ACB-6798-3768-C6A3714F0587}"/>
              </a:ext>
            </a:extLst>
          </p:cNvPr>
          <p:cNvSpPr txBox="1"/>
          <p:nvPr/>
        </p:nvSpPr>
        <p:spPr>
          <a:xfrm>
            <a:off x="2807855" y="1560945"/>
            <a:ext cx="4313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3ECA6-5218-A90A-8AF5-D377CBF49BC3}"/>
              </a:ext>
            </a:extLst>
          </p:cNvPr>
          <p:cNvSpPr txBox="1"/>
          <p:nvPr/>
        </p:nvSpPr>
        <p:spPr>
          <a:xfrm>
            <a:off x="2669310" y="2145720"/>
            <a:ext cx="63823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nkoff Sans" panose="02000506050000020004" pitchFamily="50" charset="0"/>
              </a:rPr>
              <a:t>Предварительный</a:t>
            </a:r>
            <a:r>
              <a:rPr lang="ru-RU" sz="3600" dirty="0">
                <a:latin typeface="Tinkoff Sans" panose="02000506050000020004" pitchFamily="50" charset="0"/>
              </a:rPr>
              <a:t> анализ каждой переменной (почти)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Tinkoff Sans" panose="02000506050000020004" pitchFamily="50" charset="0"/>
              </a:rPr>
              <a:t>Само исследование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Tinkoff Sans" panose="02000506050000020004" pitchFamily="50" charset="0"/>
              </a:rPr>
              <a:t>Выводы из проделанной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95983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294CE8-12D6-6A01-C437-9CC40B25BFFF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2. Предварительный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E80D7-CB2A-E72B-BF27-59D8077BB90B}"/>
              </a:ext>
            </a:extLst>
          </p:cNvPr>
          <p:cNvSpPr txBox="1"/>
          <p:nvPr/>
        </p:nvSpPr>
        <p:spPr>
          <a:xfrm>
            <a:off x="6151419" y="1773380"/>
            <a:ext cx="5772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900" dirty="0">
                <a:latin typeface="Tinkoff Sans" panose="02000506050000020004" pitchFamily="50" charset="0"/>
              </a:rPr>
              <a:t>Первое, что мы сделали – посчитали количество просмотров по дням. Мы не увидели закономерности, поэтому не включили это в основной анализ.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15B801-BDE1-BD4A-BE8F-10F28557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7" y="1919568"/>
            <a:ext cx="5570065" cy="41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BEA37-4B68-A823-F243-B5387565BCE7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nkoff Sans" panose="02000506050000020004" pitchFamily="50" charset="0"/>
              </a:rPr>
              <a:t>2. Предварительный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446C3-D9F5-8D17-E8B0-65F24DDF29BA}"/>
              </a:ext>
            </a:extLst>
          </p:cNvPr>
          <p:cNvSpPr txBox="1"/>
          <p:nvPr/>
        </p:nvSpPr>
        <p:spPr>
          <a:xfrm>
            <a:off x="332509" y="1571593"/>
            <a:ext cx="466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nkoff Sans" panose="02000506050000020004" pitchFamily="50" charset="0"/>
              </a:rPr>
              <a:t>Анализ возраста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2CCA8-2EEE-020B-A18C-92DA233F7802}"/>
              </a:ext>
            </a:extLst>
          </p:cNvPr>
          <p:cNvSpPr txBox="1"/>
          <p:nvPr/>
        </p:nvSpPr>
        <p:spPr>
          <a:xfrm>
            <a:off x="4128655" y="5440218"/>
            <a:ext cx="4211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nkoff Sans" panose="02000506050000020004" pitchFamily="50" charset="0"/>
              </a:rPr>
              <a:t>Анализ переменной </a:t>
            </a:r>
            <a:r>
              <a:rPr lang="en-US" sz="3600" dirty="0">
                <a:latin typeface="Tinkoff Sans" panose="02000506050000020004" pitchFamily="50" charset="0"/>
              </a:rPr>
              <a:t>gender</a:t>
            </a:r>
            <a:endParaRPr lang="ru-RU" sz="3600" dirty="0">
              <a:latin typeface="Tinkoff Sans" panose="0200050605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E2504-3A80-52C0-F552-FAB9AECE965A}"/>
              </a:ext>
            </a:extLst>
          </p:cNvPr>
          <p:cNvSpPr txBox="1"/>
          <p:nvPr/>
        </p:nvSpPr>
        <p:spPr>
          <a:xfrm>
            <a:off x="8048586" y="971428"/>
            <a:ext cx="4328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600" i="0" dirty="0">
                <a:solidFill>
                  <a:srgbClr val="000000"/>
                </a:solidFill>
                <a:effectLst/>
                <a:latin typeface="Tinkoff Sans" panose="02000506050000020004" pitchFamily="50" charset="0"/>
              </a:rPr>
              <a:t>Анализ переменной </a:t>
            </a:r>
            <a:r>
              <a:rPr lang="en-US" sz="3600" i="0" dirty="0">
                <a:solidFill>
                  <a:srgbClr val="000000"/>
                </a:solidFill>
                <a:effectLst/>
                <a:latin typeface="Tinkoff Sans" panose="02000506050000020004" pitchFamily="50" charset="0"/>
              </a:rPr>
              <a:t>user_hour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CD78B-A764-65B4-F4D5-317D9B99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1" y="2217924"/>
            <a:ext cx="4003997" cy="28616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DBCDC1-87E8-7874-4FE9-54372833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13" y="2218184"/>
            <a:ext cx="3905173" cy="28613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DD4BF3-A005-C17D-E1D2-2F5BC63D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83" y="2217924"/>
            <a:ext cx="3844727" cy="28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DB6F20-3138-C233-0643-5D97993718FC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nkoff Sans" panose="02000506050000020004" pitchFamily="50" charset="0"/>
              </a:rPr>
              <a:t>3. </a:t>
            </a:r>
            <a:r>
              <a:rPr lang="ru-RU" sz="4000" b="1" dirty="0">
                <a:latin typeface="Tinkoff Sans" panose="02000506050000020004" pitchFamily="50" charset="0"/>
              </a:rPr>
              <a:t>Исследование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D718F-715F-6DCD-2989-EFC4F731D8D2}"/>
              </a:ext>
            </a:extLst>
          </p:cNvPr>
          <p:cNvSpPr txBox="1"/>
          <p:nvPr/>
        </p:nvSpPr>
        <p:spPr>
          <a:xfrm>
            <a:off x="1967345" y="1597891"/>
            <a:ext cx="7961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nkoff Sans" panose="02000506050000020004" pitchFamily="50" charset="0"/>
              </a:rPr>
              <a:t>Мы создали свой индекс активности😃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1DA47D-8A46-9AEF-02B6-02CA1F8497C0}"/>
                  </a:ext>
                </a:extLst>
              </p:cNvPr>
              <p:cNvSpPr txBox="1"/>
              <p:nvPr/>
            </p:nvSpPr>
            <p:spPr>
              <a:xfrm>
                <a:off x="660400" y="3429000"/>
                <a:ext cx="105756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>
                    <a:latin typeface="Tinkoff Sans" panose="02000506050000020004" pitchFamily="50" charset="0"/>
                  </a:rPr>
                  <a:t>(Индекс)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Tinkoff Sans" panose="02000506050000020004" pitchFamily="50" charset="0"/>
                  </a:rPr>
                  <a:t> * </a:t>
                </a:r>
                <a:r>
                  <a:rPr lang="ru-RU" sz="3200" dirty="0">
                    <a:latin typeface="Tinkoff Sans" panose="02000506050000020004" pitchFamily="50" charset="0"/>
                  </a:rPr>
                  <a:t>(Кнопка в сториз нажата?)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Tinkoff Sans" panose="02000506050000020004" pitchFamily="50" charset="0"/>
                  </a:rPr>
                  <a:t> * (</a:t>
                </a:r>
                <a:r>
                  <a:rPr lang="ru-RU" sz="3200" dirty="0">
                    <a:latin typeface="Tinkoff Sans" panose="02000506050000020004" pitchFamily="50" charset="0"/>
                  </a:rPr>
                  <a:t>Лайк поставлен?) </a:t>
                </a:r>
                <a:r>
                  <a:rPr lang="en-US" sz="3200" dirty="0">
                    <a:latin typeface="Tinkoff Sans" panose="02000506050000020004" pitchFamily="50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>
                    <a:latin typeface="Tinkoff Sans" panose="02000506050000020004" pitchFamily="50" charset="0"/>
                  </a:rPr>
                  <a:t> * (</a:t>
                </a:r>
                <a:r>
                  <a:rPr lang="ru-RU" sz="3200" dirty="0">
                    <a:latin typeface="Tinkoff Sans" panose="02000506050000020004" pitchFamily="50" charset="0"/>
                  </a:rPr>
                  <a:t>Сториз поделились?)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200" dirty="0">
                    <a:latin typeface="Tinkoff Sans" panose="02000506050000020004" pitchFamily="50" charset="0"/>
                  </a:rPr>
                  <a:t> * </a:t>
                </a:r>
                <a:r>
                  <a:rPr lang="ru-RU" sz="3200" dirty="0">
                    <a:latin typeface="Tinkoff Sans" panose="02000506050000020004" pitchFamily="50" charset="0"/>
                  </a:rPr>
                  <a:t>(Добавлено в избранные?)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1DA47D-8A46-9AEF-02B6-02CA1F84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3429000"/>
                <a:ext cx="10575636" cy="1569660"/>
              </a:xfrm>
              <a:prstGeom prst="rect">
                <a:avLst/>
              </a:prstGeom>
              <a:blipFill>
                <a:blip r:embed="rId2"/>
                <a:stretch>
                  <a:fillRect l="-1441" t="-5058" r="-403" b="-11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9E5E9-B23E-957E-2D17-16204F55641F}"/>
                  </a:ext>
                </a:extLst>
              </p:cNvPr>
              <p:cNvSpPr txBox="1"/>
              <p:nvPr/>
            </p:nvSpPr>
            <p:spPr>
              <a:xfrm>
                <a:off x="1034473" y="5929745"/>
                <a:ext cx="104093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/>
                  <a:t>Про коэффициенты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</a:t>
                </a:r>
                <a:r>
                  <a:rPr lang="ru-RU" sz="3200" dirty="0"/>
                  <a:t> – на следующем слайде)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9E5E9-B23E-957E-2D17-16204F556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3" y="5929745"/>
                <a:ext cx="10409382" cy="584775"/>
              </a:xfrm>
              <a:prstGeom prst="rect">
                <a:avLst/>
              </a:prstGeom>
              <a:blipFill>
                <a:blip r:embed="rId3"/>
                <a:stretch>
                  <a:fillRect l="-1523"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7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D36DC-28FE-61EC-E750-7A85279B5D49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nkoff Sans" panose="02000506050000020004" pitchFamily="50" charset="0"/>
              </a:rPr>
              <a:t>3. </a:t>
            </a:r>
            <a:r>
              <a:rPr lang="ru-RU" sz="4000" b="1" dirty="0">
                <a:latin typeface="Tinkoff Sans" panose="02000506050000020004" pitchFamily="50" charset="0"/>
              </a:rPr>
              <a:t>Исследование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FB492-EF7A-1543-DCC7-9FA994A887EA}"/>
                  </a:ext>
                </a:extLst>
              </p:cNvPr>
              <p:cNvSpPr txBox="1"/>
              <p:nvPr/>
            </p:nvSpPr>
            <p:spPr>
              <a:xfrm>
                <a:off x="2851727" y="1126836"/>
                <a:ext cx="64885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000" b="1" dirty="0"/>
                  <a:t>Коэффициенты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/>
                  <a:t>)</a:t>
                </a:r>
                <a:endParaRPr lang="ru-RU" sz="4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0FB492-EF7A-1543-DCC7-9FA994A88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27" y="1126836"/>
                <a:ext cx="6488546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AF66DF4-28D3-E645-71CB-DA04DE1E213F}"/>
              </a:ext>
            </a:extLst>
          </p:cNvPr>
          <p:cNvSpPr txBox="1"/>
          <p:nvPr/>
        </p:nvSpPr>
        <p:spPr>
          <a:xfrm>
            <a:off x="8100291" y="5024582"/>
            <a:ext cx="3768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nkoff Sans" panose="02000506050000020004" pitchFamily="50" charset="0"/>
              </a:rPr>
              <a:t>«</a:t>
            </a:r>
            <a:r>
              <a:rPr lang="ru-RU" sz="2400" i="1" dirty="0">
                <a:latin typeface="Tinkoff Sans" panose="02000506050000020004" pitchFamily="50" charset="0"/>
              </a:rPr>
              <a:t>Что-то на что-то поделили, и сделали обратно пропорциональным.»</a:t>
            </a:r>
          </a:p>
          <a:p>
            <a:r>
              <a:rPr lang="en-US" sz="2400" dirty="0">
                <a:latin typeface="Tinkoff Sans" panose="02000506050000020004" pitchFamily="50" charset="0"/>
              </a:rPr>
              <a:t>@</a:t>
            </a:r>
            <a:r>
              <a:rPr lang="ru-RU" sz="2400" dirty="0">
                <a:latin typeface="Tinkoff Sans" panose="02000506050000020004" pitchFamily="50" charset="0"/>
              </a:rPr>
              <a:t>Тимлид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81BF8-B583-473C-8625-5F5360324179}"/>
                  </a:ext>
                </a:extLst>
              </p:cNvPr>
              <p:cNvSpPr txBox="1"/>
              <p:nvPr/>
            </p:nvSpPr>
            <p:spPr>
              <a:xfrm>
                <a:off x="2851727" y="2151727"/>
                <a:ext cx="714894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4000" b="0" i="0" dirty="0">
                    <a:effectLst/>
                    <a:latin typeface="Tinkoff Sans" panose="02000506050000020004" pitchFamily="50" charset="0"/>
                  </a:rPr>
                  <a:t> = 0.</a:t>
                </a:r>
                <a:r>
                  <a:rPr lang="pl-PL" sz="4000" dirty="0">
                    <a:latin typeface="Tinkoff Sans" panose="02000506050000020004" pitchFamily="50" charset="0"/>
                  </a:rPr>
                  <a:t>0088192219404171</a:t>
                </a:r>
                <a:r>
                  <a:rPr lang="en-US" sz="4000" dirty="0">
                    <a:latin typeface="Tinkoff Sans" panose="02000506050000020004" pitchFamily="50" charset="0"/>
                  </a:rPr>
                  <a:t>6</a:t>
                </a:r>
                <a:br>
                  <a:rPr lang="pl-PL" sz="4000" dirty="0">
                    <a:latin typeface="Tinkoff Sans" panose="02000506050000020004" pitchFamily="50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4000" b="0" i="0" dirty="0">
                    <a:effectLst/>
                    <a:latin typeface="Tinkoff Sans" panose="02000506050000020004" pitchFamily="50" charset="0"/>
                  </a:rPr>
                  <a:t> = 0.17501203999179726</a:t>
                </a:r>
                <a:br>
                  <a:rPr lang="pl-PL" sz="4000" dirty="0">
                    <a:latin typeface="Tinkoff Sans" panose="02000506050000020004" pitchFamily="50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sz="4000" b="0" i="0" dirty="0">
                    <a:effectLst/>
                    <a:latin typeface="Tinkoff Sans" panose="02000506050000020004" pitchFamily="50" charset="0"/>
                  </a:rPr>
                  <a:t> = 0.5460375647744075</a:t>
                </a:r>
                <a:br>
                  <a:rPr lang="pl-PL" sz="4000" dirty="0">
                    <a:latin typeface="Tinkoff Sans" panose="02000506050000020004" pitchFamily="50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sz="4000" b="0" i="0" dirty="0">
                    <a:effectLst/>
                    <a:latin typeface="Tinkoff Sans" panose="02000506050000020004" pitchFamily="50" charset="0"/>
                  </a:rPr>
                  <a:t> = 0.270131173293378</a:t>
                </a:r>
                <a:endParaRPr lang="ru-RU" sz="4000" dirty="0">
                  <a:latin typeface="Tinkoff Sans" panose="02000506050000020004" pitchFamily="50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81BF8-B583-473C-8625-5F5360324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27" y="2151727"/>
                <a:ext cx="7148945" cy="2554545"/>
              </a:xfrm>
              <a:prstGeom prst="rect">
                <a:avLst/>
              </a:prstGeom>
              <a:blipFill>
                <a:blip r:embed="rId3"/>
                <a:stretch>
                  <a:fillRect t="-4296" b="-9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FF9B2D-0017-BFAD-14A2-08B9C1B580FF}"/>
              </a:ext>
            </a:extLst>
          </p:cNvPr>
          <p:cNvSpPr txBox="1"/>
          <p:nvPr/>
        </p:nvSpPr>
        <p:spPr>
          <a:xfrm>
            <a:off x="0" y="6409576"/>
            <a:ext cx="270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ru-RU" dirty="0"/>
              <a:t>тяжелоо</a:t>
            </a:r>
          </a:p>
        </p:txBody>
      </p:sp>
    </p:spTree>
    <p:extLst>
      <p:ext uri="{BB962C8B-B14F-4D97-AF65-F5344CB8AC3E}">
        <p14:creationId xmlns:p14="http://schemas.microsoft.com/office/powerpoint/2010/main" val="263621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F257E-5836-4FF7-1C87-428F245A74EF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nkoff Sans" panose="02000506050000020004" pitchFamily="50" charset="0"/>
              </a:rPr>
              <a:t>3. </a:t>
            </a:r>
            <a:r>
              <a:rPr lang="ru-RU" sz="4000" b="1" dirty="0">
                <a:latin typeface="Tinkoff Sans" panose="02000506050000020004" pitchFamily="50" charset="0"/>
              </a:rPr>
              <a:t>Исследование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1E358-AB67-0FBF-67E0-A019C0D1F9A1}"/>
              </a:ext>
            </a:extLst>
          </p:cNvPr>
          <p:cNvSpPr txBox="1"/>
          <p:nvPr/>
        </p:nvSpPr>
        <p:spPr>
          <a:xfrm>
            <a:off x="3131127" y="910242"/>
            <a:ext cx="5708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nkoff Sans" panose="02000506050000020004" pitchFamily="50" charset="0"/>
              </a:rPr>
              <a:t>Графики распределения значений индекса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396EC8-A0AC-1453-F1B7-70619E21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" y="2158456"/>
            <a:ext cx="5120094" cy="354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E8508-EA54-8ED5-9B10-4F89C9A64347}"/>
              </a:ext>
            </a:extLst>
          </p:cNvPr>
          <p:cNvSpPr txBox="1"/>
          <p:nvPr/>
        </p:nvSpPr>
        <p:spPr>
          <a:xfrm>
            <a:off x="757381" y="5716925"/>
            <a:ext cx="512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Нулевые значения присутствуют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E9FD1-FC5A-BB62-D99F-65BF3812C1A5}"/>
              </a:ext>
            </a:extLst>
          </p:cNvPr>
          <p:cNvSpPr txBox="1"/>
          <p:nvPr/>
        </p:nvSpPr>
        <p:spPr>
          <a:xfrm>
            <a:off x="7176654" y="5716925"/>
            <a:ext cx="475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Нулевые значения убраны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E76EC2-3FA7-59DB-A88D-B86BD9F7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27" y="2158456"/>
            <a:ext cx="5201104" cy="35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49214-76F5-ECB4-5EE3-38B135DBED16}"/>
              </a:ext>
            </a:extLst>
          </p:cNvPr>
          <p:cNvSpPr txBox="1"/>
          <p:nvPr/>
        </p:nvSpPr>
        <p:spPr>
          <a:xfrm>
            <a:off x="2082800" y="304800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nkoff Sans" panose="02000506050000020004" pitchFamily="50" charset="0"/>
              </a:rPr>
              <a:t>3. </a:t>
            </a:r>
            <a:r>
              <a:rPr lang="ru-RU" sz="4000" b="1" dirty="0">
                <a:latin typeface="Tinkoff Sans" panose="02000506050000020004" pitchFamily="50" charset="0"/>
              </a:rPr>
              <a:t>Исследование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CC5048-3FEC-6C27-A0DF-331F20C9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75" y="1012686"/>
            <a:ext cx="6801799" cy="5134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36DE0-F016-04C6-4567-CB57810D9650}"/>
              </a:ext>
            </a:extLst>
          </p:cNvPr>
          <p:cNvSpPr txBox="1"/>
          <p:nvPr/>
        </p:nvSpPr>
        <p:spPr>
          <a:xfrm>
            <a:off x="342426" y="1607128"/>
            <a:ext cx="4627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Итоговый график, показывающий среднее значение индекса активности на каждый час.</a:t>
            </a:r>
          </a:p>
        </p:txBody>
      </p:sp>
    </p:spTree>
    <p:extLst>
      <p:ext uri="{BB962C8B-B14F-4D97-AF65-F5344CB8AC3E}">
        <p14:creationId xmlns:p14="http://schemas.microsoft.com/office/powerpoint/2010/main" val="34015764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288</Words>
  <Application>Microsoft Office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Tinkoff Sans</vt:lpstr>
      <vt:lpstr>Calibri Light</vt:lpstr>
      <vt:lpstr>Cambria Math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Кириченко</dc:creator>
  <cp:lastModifiedBy>Дмитрий Кириченко</cp:lastModifiedBy>
  <cp:revision>4</cp:revision>
  <dcterms:created xsi:type="dcterms:W3CDTF">2022-12-16T10:35:33Z</dcterms:created>
  <dcterms:modified xsi:type="dcterms:W3CDTF">2022-12-17T00:33:58Z</dcterms:modified>
</cp:coreProperties>
</file>